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43"/>
  </p:notesMasterIdLst>
  <p:sldIdLst>
    <p:sldId id="256" r:id="rId2"/>
    <p:sldId id="358" r:id="rId3"/>
    <p:sldId id="364" r:id="rId4"/>
    <p:sldId id="355" r:id="rId5"/>
    <p:sldId id="352" r:id="rId6"/>
    <p:sldId id="356" r:id="rId7"/>
    <p:sldId id="361" r:id="rId8"/>
    <p:sldId id="317" r:id="rId9"/>
    <p:sldId id="318" r:id="rId10"/>
    <p:sldId id="319" r:id="rId11"/>
    <p:sldId id="307" r:id="rId12"/>
    <p:sldId id="363" r:id="rId13"/>
    <p:sldId id="354" r:id="rId14"/>
    <p:sldId id="360" r:id="rId15"/>
    <p:sldId id="365" r:id="rId16"/>
    <p:sldId id="479" r:id="rId17"/>
    <p:sldId id="476" r:id="rId18"/>
    <p:sldId id="485" r:id="rId19"/>
    <p:sldId id="478" r:id="rId20"/>
    <p:sldId id="366" r:id="rId21"/>
    <p:sldId id="477" r:id="rId22"/>
    <p:sldId id="486" r:id="rId23"/>
    <p:sldId id="492" r:id="rId24"/>
    <p:sldId id="484" r:id="rId25"/>
    <p:sldId id="487" r:id="rId26"/>
    <p:sldId id="493" r:id="rId27"/>
    <p:sldId id="489" r:id="rId28"/>
    <p:sldId id="497" r:id="rId29"/>
    <p:sldId id="496" r:id="rId30"/>
    <p:sldId id="495" r:id="rId31"/>
    <p:sldId id="498" r:id="rId32"/>
    <p:sldId id="483" r:id="rId33"/>
    <p:sldId id="494" r:id="rId34"/>
    <p:sldId id="490" r:id="rId35"/>
    <p:sldId id="488" r:id="rId36"/>
    <p:sldId id="491" r:id="rId37"/>
    <p:sldId id="499" r:id="rId38"/>
    <p:sldId id="500" r:id="rId39"/>
    <p:sldId id="481" r:id="rId40"/>
    <p:sldId id="482" r:id="rId41"/>
    <p:sldId id="501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47"/>
    <p:restoredTop sz="88260"/>
  </p:normalViewPr>
  <p:slideViewPr>
    <p:cSldViewPr snapToObjects="1">
      <p:cViewPr>
        <p:scale>
          <a:sx n="120" d="100"/>
          <a:sy n="120" d="100"/>
        </p:scale>
        <p:origin x="-1000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1CA27-6ED4-0E4E-8768-9D265E0D6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93F90-9E55-6943-9F7E-C1B3A0EC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72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460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TLS 1.2 and before </a:t>
            </a:r>
          </a:p>
          <a:p>
            <a:r>
              <a:rPr lang="en-US" dirty="0" err="1"/>
              <a:t>ClientHello</a:t>
            </a:r>
            <a:r>
              <a:rPr lang="en-US" dirty="0"/>
              <a:t> dictates: TLS versions supported, potential </a:t>
            </a:r>
            <a:r>
              <a:rPr lang="en-US" dirty="0" err="1"/>
              <a:t>ciphersuites</a:t>
            </a:r>
            <a:r>
              <a:rPr lang="en-US" dirty="0"/>
              <a:t> (symmetric AEAD schemes + hash functions), supported DH groups, DH key share values, pre-shared key value</a:t>
            </a:r>
          </a:p>
          <a:p>
            <a:endParaRPr lang="en-US" dirty="0"/>
          </a:p>
          <a:p>
            <a:r>
              <a:rPr lang="en-US" dirty="0" err="1"/>
              <a:t>ServerHello</a:t>
            </a:r>
            <a:r>
              <a:rPr lang="en-US" dirty="0"/>
              <a:t> dictates:  TLS version, </a:t>
            </a:r>
            <a:r>
              <a:rPr lang="en-US" dirty="0" err="1"/>
              <a:t>ciphersuite</a:t>
            </a:r>
            <a:r>
              <a:rPr lang="en-US" dirty="0"/>
              <a:t>, DH key share value, encrypted values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414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Lower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0717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they get K? We won’t yet concern ourselves with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72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calE</a:t>
            </a:r>
            <a:r>
              <a:rPr lang="en-US" dirty="0"/>
              <a:t> = (E,D)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Enciphering algorithms</a:t>
            </a:r>
          </a:p>
          <a:p>
            <a:pPr marL="171450" indent="-171450">
              <a:buFontTx/>
              <a:buChar char="-"/>
            </a:pPr>
            <a:r>
              <a:rPr lang="en-US" dirty="0"/>
              <a:t>Deciphering algorithms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Associated to each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keyspace</a:t>
            </a:r>
            <a:r>
              <a:rPr lang="en-US" dirty="0"/>
              <a:t>: </a:t>
            </a:r>
            <a:r>
              <a:rPr lang="en-US" dirty="0" err="1"/>
              <a:t>calK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Msgspace</a:t>
            </a:r>
            <a:r>
              <a:rPr lang="en-US" dirty="0"/>
              <a:t>: </a:t>
            </a:r>
            <a:r>
              <a:rPr lang="en-US" dirty="0" err="1"/>
              <a:t>calM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Ctxtspace</a:t>
            </a:r>
            <a:r>
              <a:rPr lang="en-US" dirty="0"/>
              <a:t>: </a:t>
            </a:r>
            <a:r>
              <a:rPr lang="en-US" dirty="0" err="1"/>
              <a:t>calC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Correctness condition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Efficiency condition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67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Chosen-plaintext attack</a:t>
            </a:r>
          </a:p>
          <a:p>
            <a:endParaRPr lang="en-US" dirty="0"/>
          </a:p>
          <a:p>
            <a:r>
              <a:rPr lang="en-US" dirty="0"/>
              <a:t>Probability distribution associated to game</a:t>
            </a:r>
          </a:p>
          <a:p>
            <a:endParaRPr lang="en-US" dirty="0"/>
          </a:p>
          <a:p>
            <a:r>
              <a:rPr lang="en-US" dirty="0"/>
              <a:t>Game variables as random variables. </a:t>
            </a:r>
            <a:r>
              <a:rPr lang="en-US" dirty="0" err="1"/>
              <a:t>Pr</a:t>
            </a:r>
            <a:r>
              <a:rPr lang="en-US" dirty="0"/>
              <a:t>[K = k’] = 1 / |\</a:t>
            </a:r>
            <a:r>
              <a:rPr lang="en-US" dirty="0" err="1"/>
              <a:t>calK</a:t>
            </a:r>
            <a:r>
              <a:rPr lang="en-US" dirty="0"/>
              <a:t>|</a:t>
            </a:r>
          </a:p>
          <a:p>
            <a:endParaRPr lang="en-US" dirty="0"/>
          </a:p>
          <a:p>
            <a:r>
              <a:rPr lang="en-US" dirty="0"/>
              <a:t>OTP is not TKR secure</a:t>
            </a:r>
          </a:p>
          <a:p>
            <a:endParaRPr lang="en-US" dirty="0"/>
          </a:p>
          <a:p>
            <a:r>
              <a:rPr lang="en-US" dirty="0"/>
              <a:t>Identity map is TKR secure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4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TKR does not imply KR. Why? </a:t>
            </a:r>
          </a:p>
          <a:p>
            <a:r>
              <a:rPr lang="en-US" dirty="0"/>
              <a:t>- Identity map example: it is TKR</a:t>
            </a:r>
          </a:p>
          <a:p>
            <a:r>
              <a:rPr lang="en-US" dirty="0"/>
              <a:t>- It is not KR (any key wins)</a:t>
            </a:r>
          </a:p>
          <a:p>
            <a:endParaRPr lang="en-US" dirty="0"/>
          </a:p>
          <a:p>
            <a:r>
              <a:rPr lang="en-US" dirty="0"/>
              <a:t>Does KR imply TKR? Yes!</a:t>
            </a:r>
          </a:p>
          <a:p>
            <a:r>
              <a:rPr lang="en-US" dirty="0"/>
              <a:t>- Given Any TRK adversary A, build an adversary B that wins KR game whenever A wins TKR game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170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Multiple queries, security fails trivially, so restrict to a single query for now. Can do in game or by limiting types of adversaries considered</a:t>
            </a:r>
          </a:p>
          <a:p>
            <a:endParaRPr lang="en-US" dirty="0"/>
          </a:p>
          <a:p>
            <a:r>
              <a:rPr lang="en-US" dirty="0"/>
              <a:t>For any single-query </a:t>
            </a:r>
            <a:r>
              <a:rPr lang="en-US" dirty="0" err="1"/>
              <a:t>otIND</a:t>
            </a:r>
            <a:r>
              <a:rPr lang="en-US" dirty="0"/>
              <a:t> adversaries, can show that  Adv(A) = 0</a:t>
            </a:r>
          </a:p>
          <a:p>
            <a:endParaRPr lang="en-US" dirty="0"/>
          </a:p>
          <a:p>
            <a:r>
              <a:rPr lang="en-US" dirty="0"/>
              <a:t>Prove that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047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7472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902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79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F3C99-7A7E-4D2E-BCDD-8E65AC3984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178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69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Pre-Shannon cryptography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06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Iterative attack-break-attack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“Provable security” approach </a:t>
            </a:r>
          </a:p>
          <a:p>
            <a:pPr marL="0" indent="0">
              <a:buNone/>
            </a:pPr>
            <a:r>
              <a:rPr lang="en-US" dirty="0"/>
              <a:t>	Security definitions</a:t>
            </a:r>
          </a:p>
          <a:p>
            <a:pPr marL="0" indent="0">
              <a:buNone/>
            </a:pPr>
            <a:r>
              <a:rPr lang="en-US" dirty="0"/>
              <a:t>	Proof that one meets them</a:t>
            </a:r>
          </a:p>
          <a:p>
            <a:pPr marL="0" indent="0">
              <a:buNone/>
            </a:pPr>
            <a:endParaRPr lang="en-US" dirty="0"/>
          </a:p>
          <a:p>
            <a:pPr marL="228600" indent="-228600">
              <a:buAutoNum type="arabicParenBoth"/>
            </a:pPr>
            <a:endParaRPr lang="en-US" dirty="0"/>
          </a:p>
          <a:p>
            <a:pPr marL="228600" indent="-228600">
              <a:buAutoNum type="arabicParenBoth"/>
            </a:pPr>
            <a:r>
              <a:rPr lang="en-US" dirty="0"/>
              <a:t>Identify normative security concerns</a:t>
            </a:r>
          </a:p>
          <a:p>
            <a:pPr marL="228600" indent="-228600">
              <a:buAutoNum type="arabicParenBoth"/>
            </a:pPr>
            <a:r>
              <a:rPr lang="en-US" dirty="0"/>
              <a:t>Develop model addressing concerns</a:t>
            </a:r>
          </a:p>
          <a:p>
            <a:pPr marL="228600" indent="-228600">
              <a:buAutoNum type="arabicParenBoth"/>
            </a:pPr>
            <a:r>
              <a:rPr lang="en-US" dirty="0"/>
              <a:t>Revisit normative concerns, look for holes in model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260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Both"/>
            </a:pPr>
            <a:endParaRPr lang="en-US" dirty="0"/>
          </a:p>
          <a:p>
            <a:pPr marL="228600" indent="-228600">
              <a:buAutoNum type="arabicParenBoth"/>
            </a:pPr>
            <a:r>
              <a:rPr lang="en-US" dirty="0"/>
              <a:t>Identify normative security concerns</a:t>
            </a:r>
          </a:p>
          <a:p>
            <a:pPr marL="228600" indent="-228600">
              <a:buAutoNum type="arabicParenBoth"/>
            </a:pPr>
            <a:r>
              <a:rPr lang="en-US" dirty="0"/>
              <a:t>Develop model addressing concerns</a:t>
            </a:r>
          </a:p>
          <a:p>
            <a:pPr marL="228600" indent="-228600">
              <a:buAutoNum type="arabicParenBoth"/>
            </a:pPr>
            <a:r>
              <a:rPr lang="en-US" dirty="0"/>
              <a:t>Revisit normative concerns, look for holes in model</a:t>
            </a:r>
          </a:p>
          <a:p>
            <a:pPr marL="228600" indent="-228600">
              <a:buAutoNum type="arabicParenBoth"/>
            </a:pPr>
            <a:r>
              <a:rPr lang="en-US" dirty="0"/>
              <a:t>Repeat</a:t>
            </a:r>
          </a:p>
          <a:p>
            <a:endParaRPr lang="en-US" dirty="0"/>
          </a:p>
          <a:p>
            <a:r>
              <a:rPr lang="en-US" dirty="0"/>
              <a:t>Also describe methodologies needed:</a:t>
            </a:r>
          </a:p>
          <a:p>
            <a:pPr marL="171450" indent="-171450">
              <a:buFontTx/>
              <a:buChar char="-"/>
            </a:pPr>
            <a:r>
              <a:rPr lang="en-US" dirty="0"/>
              <a:t>Measurement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Low-level cryptanalysis (symmetric/asymmetric cryptanalysis)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High-level cryptanalysis  (protocol, scheme vulnerabilities)</a:t>
            </a:r>
          </a:p>
          <a:p>
            <a:pPr marL="171450" indent="-171450">
              <a:buFontTx/>
              <a:buChar char="-"/>
            </a:pPr>
            <a:r>
              <a:rPr lang="en-US" dirty="0"/>
              <a:t>“Provable” security analyses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Formal methods analysis (</a:t>
            </a:r>
            <a:r>
              <a:rPr lang="en-US" dirty="0" err="1"/>
              <a:t>Dolev</a:t>
            </a:r>
            <a:r>
              <a:rPr lang="en-US" dirty="0"/>
              <a:t>-Yao variants)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Venn diagram viewpoint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36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F3C99-7A7E-4D2E-BCDD-8E65AC3984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616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7F3C99-7A7E-4D2E-BCDD-8E65AC39841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2196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366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SSL 1-3 developed at Netscape Communications shortly after invention of WWW and Mosaic web browser. Tahir </a:t>
            </a:r>
            <a:r>
              <a:rPr lang="en-US" dirty="0" err="1"/>
              <a:t>Elgamal</a:t>
            </a:r>
            <a:r>
              <a:rPr lang="en-US" dirty="0"/>
              <a:t>, Paul Kocher + engineers</a:t>
            </a:r>
          </a:p>
          <a:p>
            <a:r>
              <a:rPr lang="en-US" dirty="0"/>
              <a:t>Ver 1 was only released internally, broken</a:t>
            </a:r>
          </a:p>
          <a:p>
            <a:r>
              <a:rPr lang="en-US" dirty="0"/>
              <a:t>Ver 2 was released, shortly broken later</a:t>
            </a:r>
          </a:p>
          <a:p>
            <a:r>
              <a:rPr lang="en-US" dirty="0"/>
              <a:t>Ver 3 was released, quite a bit better</a:t>
            </a:r>
          </a:p>
          <a:p>
            <a:r>
              <a:rPr lang="en-US" dirty="0"/>
              <a:t>Why name change to TLS?  Standardization effort - Microsoft had competing design, needed interoperable standard. IEEE TLS working group formed in 1996</a:t>
            </a:r>
          </a:p>
          <a:p>
            <a:r>
              <a:rPr lang="en-US" dirty="0"/>
              <a:t>TLS 1.0 is very similar to SSL </a:t>
            </a:r>
            <a:r>
              <a:rPr lang="en-US" dirty="0" err="1"/>
              <a:t>ver</a:t>
            </a:r>
            <a:r>
              <a:rPr lang="en-US" dirty="0"/>
              <a:t> 3</a:t>
            </a:r>
          </a:p>
          <a:p>
            <a:r>
              <a:rPr lang="en-US" dirty="0"/>
              <a:t>All versions up to 1.2 had serious cryptographic vulnerabilities discovered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Bleichenbacher</a:t>
            </a:r>
            <a:r>
              <a:rPr lang="en-US" dirty="0"/>
              <a:t> attacks against RSA encryption (TLS 1.0 – 1.2)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/>
              <a:t>Vaudenay</a:t>
            </a:r>
            <a:r>
              <a:rPr lang="en-US" dirty="0"/>
              <a:t>, Klima et al. padding oracle attacks  (TLS 1.0)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Rogaway</a:t>
            </a:r>
            <a:r>
              <a:rPr lang="en-US" dirty="0"/>
              <a:t> IV-reuse attack in 2006 and BEAST in 2011 (TLS 1.0). 1.1 not widely adopted by 2011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(2012) CRIME/BREACH attacks that exploit compression (TLS 1.0-1.2)</a:t>
            </a:r>
          </a:p>
          <a:p>
            <a:pPr marL="171450" indent="-171450">
              <a:buFontTx/>
              <a:buChar char="-"/>
            </a:pPr>
            <a:r>
              <a:rPr lang="en-US" dirty="0"/>
              <a:t>(2013) RC4 attacks by </a:t>
            </a:r>
            <a:r>
              <a:rPr lang="en-US" dirty="0" err="1"/>
              <a:t>AlFardan</a:t>
            </a:r>
            <a:r>
              <a:rPr lang="en-US" dirty="0"/>
              <a:t> et al. </a:t>
            </a:r>
          </a:p>
          <a:p>
            <a:pPr marL="171450" indent="-171450">
              <a:buFontTx/>
              <a:buChar char="-"/>
            </a:pPr>
            <a:r>
              <a:rPr lang="en-US" dirty="0"/>
              <a:t>(2014) POODLE downgrade attack (TLS 1.0 to SSL 3.0, enables padding oracle attack)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74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1921-0D84-7E4E-A1BB-52B38E637E83}" type="datetime1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5FA4B-48E3-AB43-A47B-54F58DAFD40E}" type="datetime1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AB82-A251-4340-9E69-7F6E2972A367}" type="datetime1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24BA-8EE9-A348-87EC-905809C1DF14}" type="datetime1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9B6BA-4B89-F14B-9543-1355354ABDEE}" type="datetime1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163BA-4F66-3543-B302-5246820C0DB6}" type="datetime1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1F86-1FA4-7047-9756-1DF36082D398}" type="datetime1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0C0A3-35FE-7043-9E8B-D2668587E8EE}" type="datetime1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6E286-577E-174C-AA2D-0725A300988C}" type="datetime1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8E335-0828-D547-A347-0D7CB327E04B}" type="datetime1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FD23A-2A89-DE46-A725-272ECAADF80B}" type="datetime1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C0BC4-B4D9-F84F-9436-CFCE0049C380}" type="datetime1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rnelltech/CS6831-Spring2019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990600"/>
            <a:ext cx="4333348" cy="60978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6136"/>
            <a:ext cx="9144000" cy="1831264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/>
              <a:t>CS 6831:</a:t>
            </a:r>
            <a:br>
              <a:rPr lang="en-US" sz="4800" b="1" dirty="0"/>
            </a:br>
            <a:r>
              <a:rPr lang="en-US" sz="4800" b="1" dirty="0"/>
              <a:t>Designing Secure Cryptography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861872" y="2588864"/>
            <a:ext cx="30149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Tom Ristenpart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796" y="3311395"/>
            <a:ext cx="3695736" cy="1032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348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Crypto primitives used in TLS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Symmetric encryption</a:t>
            </a:r>
          </a:p>
          <a:p>
            <a:r>
              <a:rPr lang="en-US" dirty="0"/>
              <a:t>Cryptographic hashing</a:t>
            </a:r>
          </a:p>
          <a:p>
            <a:r>
              <a:rPr lang="en-US" dirty="0"/>
              <a:t>Public-key encryption</a:t>
            </a:r>
          </a:p>
          <a:p>
            <a:r>
              <a:rPr lang="en-US" dirty="0"/>
              <a:t>Key-exchange</a:t>
            </a:r>
          </a:p>
          <a:p>
            <a:r>
              <a:rPr lang="en-US" dirty="0"/>
              <a:t>Digital signatures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467600" y="1676401"/>
            <a:ext cx="173669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Symmetric</a:t>
            </a:r>
          </a:p>
          <a:p>
            <a:r>
              <a:rPr lang="en-US" sz="2800" dirty="0"/>
              <a:t>crypto</a:t>
            </a:r>
          </a:p>
        </p:txBody>
      </p:sp>
      <p:sp>
        <p:nvSpPr>
          <p:cNvPr id="5" name="Right Brace 4"/>
          <p:cNvSpPr/>
          <p:nvPr/>
        </p:nvSpPr>
        <p:spPr>
          <a:xfrm>
            <a:off x="6324600" y="1600200"/>
            <a:ext cx="838200" cy="1066800"/>
          </a:xfrm>
          <a:prstGeom prst="rightBrace">
            <a:avLst>
              <a:gd name="adj1" fmla="val 21969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483507" y="3313094"/>
            <a:ext cx="191885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Asymmetric</a:t>
            </a:r>
            <a:endParaRPr lang="en-US" sz="2800" dirty="0"/>
          </a:p>
          <a:p>
            <a:r>
              <a:rPr lang="en-US" sz="2800" dirty="0"/>
              <a:t>crypto</a:t>
            </a:r>
          </a:p>
        </p:txBody>
      </p:sp>
      <p:sp>
        <p:nvSpPr>
          <p:cNvPr id="7" name="Right Brace 6"/>
          <p:cNvSpPr/>
          <p:nvPr/>
        </p:nvSpPr>
        <p:spPr>
          <a:xfrm>
            <a:off x="6340506" y="2895600"/>
            <a:ext cx="838200" cy="1600200"/>
          </a:xfrm>
          <a:prstGeom prst="rightBrace">
            <a:avLst>
              <a:gd name="adj1" fmla="val 21969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22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BB343E-3B99-9540-9F64-5E80027BC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838200"/>
            <a:ext cx="11938000" cy="5715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23257" y="5791200"/>
            <a:ext cx="29454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Statistics from Mozilla Firefox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letsencrypt.org</a:t>
            </a:r>
            <a:r>
              <a:rPr lang="en-US" dirty="0"/>
              <a:t>/stats/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152400"/>
            <a:ext cx="10972800" cy="1143000"/>
          </a:xfrm>
        </p:spPr>
        <p:txBody>
          <a:bodyPr/>
          <a:lstStyle/>
          <a:p>
            <a:r>
              <a:rPr lang="en-US" dirty="0"/>
              <a:t>% of Firefox </a:t>
            </a:r>
            <a:r>
              <a:rPr lang="en-US" dirty="0" err="1"/>
              <a:t>pageloads</a:t>
            </a:r>
            <a:r>
              <a:rPr lang="en-US" dirty="0"/>
              <a:t> using HTTPS </a:t>
            </a:r>
          </a:p>
        </p:txBody>
      </p:sp>
    </p:spTree>
    <p:extLst>
      <p:ext uri="{BB962C8B-B14F-4D97-AF65-F5344CB8AC3E}">
        <p14:creationId xmlns:p14="http://schemas.microsoft.com/office/powerpoint/2010/main" val="1331147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 brief history of TLS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33601"/>
            <a:ext cx="5943600" cy="2971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1994-1996 	SSL 1.0, 2.0, 3.0 </a:t>
            </a:r>
          </a:p>
          <a:p>
            <a:pPr marL="0" indent="0">
              <a:buNone/>
            </a:pPr>
            <a:r>
              <a:rPr lang="en-US" dirty="0"/>
              <a:t>1999 			TLS 1.0</a:t>
            </a:r>
          </a:p>
          <a:p>
            <a:pPr marL="0" indent="0">
              <a:buNone/>
            </a:pPr>
            <a:r>
              <a:rPr lang="en-US" dirty="0"/>
              <a:t>2006 			TLS 1.1</a:t>
            </a:r>
          </a:p>
          <a:p>
            <a:pPr marL="0" indent="0">
              <a:buNone/>
            </a:pPr>
            <a:r>
              <a:rPr lang="en-US" dirty="0"/>
              <a:t>2008 			TLS 1.2</a:t>
            </a:r>
          </a:p>
          <a:p>
            <a:pPr marL="0" indent="0">
              <a:buNone/>
            </a:pPr>
            <a:r>
              <a:rPr lang="en-US" dirty="0"/>
              <a:t>2018 			TLS 1.3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679B356-7296-2141-AAF2-54553DBFFE86}"/>
              </a:ext>
            </a:extLst>
          </p:cNvPr>
          <p:cNvSpPr txBox="1">
            <a:spLocks/>
          </p:cNvSpPr>
          <p:nvPr/>
        </p:nvSpPr>
        <p:spPr>
          <a:xfrm>
            <a:off x="6629400" y="1600201"/>
            <a:ext cx="5181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/>
              <a:t>1996  </a:t>
            </a:r>
            <a:r>
              <a:rPr lang="en-US" sz="2400" dirty="0" err="1"/>
              <a:t>Bleichanbacher</a:t>
            </a:r>
            <a:r>
              <a:rPr lang="en-US" sz="2400" dirty="0"/>
              <a:t> RSA attack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2002  </a:t>
            </a:r>
            <a:r>
              <a:rPr lang="en-US" sz="2400" dirty="0" err="1"/>
              <a:t>Vaudeny</a:t>
            </a:r>
            <a:r>
              <a:rPr lang="en-US" sz="2400" dirty="0"/>
              <a:t> CBC padding oracle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2002  </a:t>
            </a:r>
            <a:r>
              <a:rPr lang="en-US" sz="2400" dirty="0" err="1"/>
              <a:t>Rogaway</a:t>
            </a:r>
            <a:r>
              <a:rPr lang="en-US" sz="2400" dirty="0"/>
              <a:t> IV-reuse theory </a:t>
            </a:r>
            <a:r>
              <a:rPr lang="en-US" sz="2400" dirty="0" err="1"/>
              <a:t>vuln</a:t>
            </a:r>
            <a:endParaRPr lang="en-US" sz="2400" dirty="0"/>
          </a:p>
          <a:p>
            <a:pPr marL="0" indent="0">
              <a:buFont typeface="Arial"/>
              <a:buNone/>
            </a:pPr>
            <a:r>
              <a:rPr lang="en-US" sz="2400" dirty="0"/>
              <a:t>2011  BEAST attack 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2012  CRIME/BREACH compression 			attack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2013  RC4 attacks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2013  Lucky13 CBC padding oracle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2014  FREAK downgrade attack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2015  Logjam downgrade attack</a:t>
            </a:r>
          </a:p>
          <a:p>
            <a:pPr marL="0" indent="0">
              <a:buFont typeface="Arial"/>
              <a:buNone/>
            </a:pP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52348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107877-BA82-4F43-BFE7-5166A203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7E4D0C-6856-1F49-9356-53B2A7E12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7967" y="0"/>
            <a:ext cx="537606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810329-68DD-4A4E-A66D-D34FC000ECAF}"/>
              </a:ext>
            </a:extLst>
          </p:cNvPr>
          <p:cNvSpPr txBox="1"/>
          <p:nvPr/>
        </p:nvSpPr>
        <p:spPr>
          <a:xfrm>
            <a:off x="8991600" y="5581471"/>
            <a:ext cx="3048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From [</a:t>
            </a:r>
            <a:r>
              <a:rPr lang="en-US" sz="1400" dirty="0" err="1"/>
              <a:t>Cremers</a:t>
            </a:r>
            <a:r>
              <a:rPr lang="en-US" sz="1400" dirty="0"/>
              <a:t> et al. 2017]</a:t>
            </a:r>
          </a:p>
          <a:p>
            <a:r>
              <a:rPr lang="en-US" sz="1400" dirty="0"/>
              <a:t>https://tls13tamarin.github.io/TLS13Tamarin/docs/tls13tamarin-draft21.pdf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A4176-383D-E347-BAB6-CCB81E27E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1.3</a:t>
            </a:r>
          </a:p>
        </p:txBody>
      </p:sp>
    </p:spTree>
    <p:extLst>
      <p:ext uri="{BB962C8B-B14F-4D97-AF65-F5344CB8AC3E}">
        <p14:creationId xmlns:p14="http://schemas.microsoft.com/office/powerpoint/2010/main" val="2257941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107877-BA82-4F43-BFE7-5166A203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7E4D0C-6856-1F49-9356-53B2A7E12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7967" y="0"/>
            <a:ext cx="5376066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810329-68DD-4A4E-A66D-D34FC000ECAF}"/>
              </a:ext>
            </a:extLst>
          </p:cNvPr>
          <p:cNvSpPr txBox="1"/>
          <p:nvPr/>
        </p:nvSpPr>
        <p:spPr>
          <a:xfrm>
            <a:off x="8991600" y="5581471"/>
            <a:ext cx="3048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From [</a:t>
            </a:r>
            <a:r>
              <a:rPr lang="en-US" sz="1400" dirty="0" err="1"/>
              <a:t>Cremers</a:t>
            </a:r>
            <a:r>
              <a:rPr lang="en-US" sz="1400" dirty="0"/>
              <a:t> et al. 2017]</a:t>
            </a:r>
          </a:p>
          <a:p>
            <a:r>
              <a:rPr lang="en-US" sz="1400" dirty="0"/>
              <a:t>https://tls13tamarin.github.io/TLS13Tamarin/docs/tls13tamarin-draft21.pdf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A4176-383D-E347-BAB6-CCB81E27E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TLS 1.3</a:t>
            </a:r>
          </a:p>
        </p:txBody>
      </p:sp>
    </p:spTree>
    <p:extLst>
      <p:ext uri="{BB962C8B-B14F-4D97-AF65-F5344CB8AC3E}">
        <p14:creationId xmlns:p14="http://schemas.microsoft.com/office/powerpoint/2010/main" val="1010845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Process for TLS 1.3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Unprecedented collaboration</a:t>
            </a:r>
          </a:p>
          <a:p>
            <a:r>
              <a:rPr lang="en-US" dirty="0"/>
              <a:t>Almost 100 contributors to RFC 8446</a:t>
            </a:r>
          </a:p>
          <a:p>
            <a:endParaRPr lang="en-US" dirty="0"/>
          </a:p>
          <a:p>
            <a:r>
              <a:rPr lang="en-US" dirty="0"/>
              <a:t>Measurement</a:t>
            </a:r>
          </a:p>
          <a:p>
            <a:r>
              <a:rPr lang="en-US" dirty="0"/>
              <a:t>Symbolic analyses (</a:t>
            </a:r>
            <a:r>
              <a:rPr lang="en-US" dirty="0" err="1"/>
              <a:t>Dolev</a:t>
            </a:r>
            <a:r>
              <a:rPr lang="en-US" dirty="0"/>
              <a:t>-Yao)</a:t>
            </a:r>
          </a:p>
          <a:p>
            <a:r>
              <a:rPr lang="en-US" dirty="0"/>
              <a:t>Reductionist security analyses</a:t>
            </a:r>
          </a:p>
          <a:p>
            <a:r>
              <a:rPr lang="en-US" dirty="0"/>
              <a:t>Cryptanalytic work</a:t>
            </a:r>
          </a:p>
        </p:txBody>
      </p:sp>
    </p:spTree>
    <p:extLst>
      <p:ext uri="{BB962C8B-B14F-4D97-AF65-F5344CB8AC3E}">
        <p14:creationId xmlns:p14="http://schemas.microsoft.com/office/powerpoint/2010/main" val="3462648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DBAA-4433-2549-B453-A65FBCB3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Rough game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CC257-F2A6-0E47-8256-CAD8FC548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Symmetric encryption</a:t>
            </a:r>
          </a:p>
          <a:p>
            <a:r>
              <a:rPr lang="en-US" dirty="0"/>
              <a:t>Asymmetric encryption</a:t>
            </a:r>
          </a:p>
          <a:p>
            <a:r>
              <a:rPr lang="en-US" dirty="0"/>
              <a:t>More esoteric stuff, time allowing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4155E-5260-7947-A2BD-F660FEE99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04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High level views of building </a:t>
            </a:r>
            <a:br>
              <a:rPr lang="en-US" b="1" dirty="0"/>
            </a:br>
            <a:r>
              <a:rPr lang="en-US" b="1" dirty="0"/>
              <a:t>symmetric encryption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2773431" y="2514601"/>
            <a:ext cx="1560556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/>
              <a:t>One-way </a:t>
            </a:r>
          </a:p>
          <a:p>
            <a:pPr algn="ctr">
              <a:defRPr/>
            </a:pPr>
            <a:r>
              <a:rPr lang="en-US" sz="2800" dirty="0"/>
              <a:t>function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5525555" y="2526269"/>
            <a:ext cx="17085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/>
              <a:t>PRPs/PRFs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62187" y="2514600"/>
            <a:ext cx="17573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/>
              <a:t>Encryption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379348" y="3512404"/>
            <a:ext cx="234872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 err="1"/>
              <a:t>Blockcipher</a:t>
            </a:r>
            <a:endParaRPr lang="en-US" sz="2800" dirty="0"/>
          </a:p>
          <a:p>
            <a:pPr algn="ctr">
              <a:defRPr/>
            </a:pPr>
            <a:r>
              <a:rPr lang="en-US" sz="2800" dirty="0"/>
              <a:t>(assumed PRP)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456275" y="3581401"/>
            <a:ext cx="1847109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/>
              <a:t>Encryption,</a:t>
            </a:r>
          </a:p>
          <a:p>
            <a:pPr algn="ctr">
              <a:defRPr/>
            </a:pPr>
            <a:r>
              <a:rPr lang="en-US" sz="2800" dirty="0"/>
              <a:t>MACs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473924" y="4990744"/>
            <a:ext cx="215956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 err="1"/>
              <a:t>Blockcipher</a:t>
            </a:r>
            <a:endParaRPr lang="en-US" sz="2800" dirty="0"/>
          </a:p>
          <a:p>
            <a:pPr algn="ctr">
              <a:defRPr/>
            </a:pPr>
            <a:r>
              <a:rPr lang="en-US" sz="2800" dirty="0"/>
              <a:t>(assume PRP)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162186" y="4711005"/>
            <a:ext cx="402981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 dirty="0"/>
              <a:t>(Nonce-based / Robust / Deterministic) AEAD, </a:t>
            </a:r>
          </a:p>
          <a:p>
            <a:pPr>
              <a:defRPr/>
            </a:pPr>
            <a:r>
              <a:rPr lang="en-US" sz="2800" dirty="0"/>
              <a:t>FPE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4733049" y="2514600"/>
            <a:ext cx="734478" cy="533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7" name="Right Arrow 16"/>
          <p:cNvSpPr/>
          <p:nvPr/>
        </p:nvSpPr>
        <p:spPr>
          <a:xfrm>
            <a:off x="7239000" y="2514600"/>
            <a:ext cx="734478" cy="533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8" name="Right Arrow 17"/>
          <p:cNvSpPr/>
          <p:nvPr/>
        </p:nvSpPr>
        <p:spPr>
          <a:xfrm>
            <a:off x="4733049" y="3733800"/>
            <a:ext cx="734478" cy="533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9" name="Rectangle 18"/>
          <p:cNvSpPr/>
          <p:nvPr/>
        </p:nvSpPr>
        <p:spPr>
          <a:xfrm>
            <a:off x="8162187" y="3581401"/>
            <a:ext cx="22583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dirty="0"/>
              <a:t>Authenticated</a:t>
            </a:r>
          </a:p>
          <a:p>
            <a:pPr>
              <a:defRPr/>
            </a:pPr>
            <a:r>
              <a:rPr lang="en-US" sz="2800" dirty="0"/>
              <a:t>Encryption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7239000" y="3733800"/>
            <a:ext cx="734478" cy="533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1" name="Rectangle 20"/>
          <p:cNvSpPr/>
          <p:nvPr/>
        </p:nvSpPr>
        <p:spPr>
          <a:xfrm>
            <a:off x="5517414" y="4990744"/>
            <a:ext cx="172483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 err="1"/>
              <a:t>Tweakable</a:t>
            </a:r>
            <a:endParaRPr lang="en-US" sz="2800" dirty="0"/>
          </a:p>
          <a:p>
            <a:pPr algn="ctr">
              <a:defRPr/>
            </a:pPr>
            <a:r>
              <a:rPr lang="en-US" sz="2800" dirty="0"/>
              <a:t>PRPs, PRFs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4733049" y="5143143"/>
            <a:ext cx="734478" cy="533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3" name="Right Arrow 22"/>
          <p:cNvSpPr/>
          <p:nvPr/>
        </p:nvSpPr>
        <p:spPr>
          <a:xfrm>
            <a:off x="7239000" y="5135940"/>
            <a:ext cx="734478" cy="533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4" name="TextBox 23"/>
          <p:cNvSpPr txBox="1"/>
          <p:nvPr/>
        </p:nvSpPr>
        <p:spPr>
          <a:xfrm rot="19289296">
            <a:off x="1369779" y="2531189"/>
            <a:ext cx="9137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Theory</a:t>
            </a:r>
          </a:p>
        </p:txBody>
      </p:sp>
      <p:sp>
        <p:nvSpPr>
          <p:cNvPr id="25" name="TextBox 24"/>
          <p:cNvSpPr txBox="1"/>
          <p:nvPr/>
        </p:nvSpPr>
        <p:spPr>
          <a:xfrm rot="19289296">
            <a:off x="1266224" y="3698101"/>
            <a:ext cx="11208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90s / 00s</a:t>
            </a:r>
          </a:p>
        </p:txBody>
      </p:sp>
      <p:sp>
        <p:nvSpPr>
          <p:cNvPr id="26" name="TextBox 25"/>
          <p:cNvSpPr txBox="1"/>
          <p:nvPr/>
        </p:nvSpPr>
        <p:spPr>
          <a:xfrm rot="19289296">
            <a:off x="1007697" y="5278042"/>
            <a:ext cx="1688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Contemporary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C9634-EBAB-2143-B208-A121D7B7F47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137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19" grpId="0"/>
      <p:bldP spid="20" grpId="0" animBg="1"/>
      <p:bldP spid="21" grpId="0"/>
      <p:bldP spid="22" grpId="0" animBg="1"/>
      <p:bldP spid="23" grpId="0" animBg="1"/>
      <p:bldP spid="24" grpId="0"/>
      <p:bldP spid="25" grpId="0"/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DBAA-4433-2549-B453-A65FBCB3E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Symmetric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CC257-F2A6-0E47-8256-CAD8FC548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084636"/>
            <a:ext cx="10972800" cy="254476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Ciphers, basic definitions and computational viewpoint</a:t>
            </a:r>
          </a:p>
          <a:p>
            <a:r>
              <a:rPr lang="en-US" dirty="0"/>
              <a:t>Block ciphers &amp; tweakable block ciphers</a:t>
            </a:r>
          </a:p>
          <a:p>
            <a:pPr lvl="1"/>
            <a:r>
              <a:rPr lang="en-US" dirty="0"/>
              <a:t>PRPs / PRFs ; Feistel constructions ; Fast tweakable block ciphers</a:t>
            </a:r>
          </a:p>
          <a:p>
            <a:r>
              <a:rPr lang="en-US" dirty="0"/>
              <a:t>Modes of operation, e.g., OCB “core”</a:t>
            </a:r>
          </a:p>
          <a:p>
            <a:r>
              <a:rPr lang="en-US" dirty="0"/>
              <a:t>Active security &amp; modern AEAD viewpoints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4155E-5260-7947-A2BD-F660FEE99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2" descr="C:\Documents and Settings\rist\Local Settings\Temporary Internet Files\Content.IE5\QB8JK7EN\MCj04415380000[1].png">
            <a:extLst>
              <a:ext uri="{FF2B5EF4-FFF2-40B4-BE49-F238E27FC236}">
                <a16:creationId xmlns:a16="http://schemas.microsoft.com/office/drawing/2014/main" id="{8FEFC176-69A6-EC42-8940-7DD787461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10108" y="1748134"/>
            <a:ext cx="1207394" cy="1190624"/>
          </a:xfrm>
          <a:prstGeom prst="rect">
            <a:avLst/>
          </a:prstGeom>
          <a:noFill/>
        </p:spPr>
      </p:pic>
      <p:pic>
        <p:nvPicPr>
          <p:cNvPr id="6" name="Picture 3" descr="C:\Documents and Settings\rist\Local Settings\Temporary Internet Files\Content.IE5\CNYX6FYV\MCj04352420000[1].png">
            <a:extLst>
              <a:ext uri="{FF2B5EF4-FFF2-40B4-BE49-F238E27FC236}">
                <a16:creationId xmlns:a16="http://schemas.microsoft.com/office/drawing/2014/main" id="{E2F60563-DF08-394D-B331-D44C88EAB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669721" y="1824335"/>
            <a:ext cx="779079" cy="1541463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A8EFA0-2B1F-DE4B-B82A-164AD6CEF2F0}"/>
              </a:ext>
            </a:extLst>
          </p:cNvPr>
          <p:cNvSpPr txBox="1"/>
          <p:nvPr/>
        </p:nvSpPr>
        <p:spPr>
          <a:xfrm>
            <a:off x="2767308" y="2814935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K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4E358E-45BD-B24A-90CF-4DC65B07FDEE}"/>
              </a:ext>
            </a:extLst>
          </p:cNvPr>
          <p:cNvSpPr txBox="1"/>
          <p:nvPr/>
        </p:nvSpPr>
        <p:spPr>
          <a:xfrm>
            <a:off x="8934354" y="2967335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K</a:t>
            </a:r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F52B4C-ED62-AC40-97B2-94427B6FB36D}"/>
              </a:ext>
            </a:extLst>
          </p:cNvPr>
          <p:cNvCxnSpPr/>
          <p:nvPr/>
        </p:nvCxnSpPr>
        <p:spPr>
          <a:xfrm>
            <a:off x="3733800" y="2501344"/>
            <a:ext cx="4724400" cy="1325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9033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59EAA8-50F7-2841-A868-494C3871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19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D03D3C-F2CB-BD4D-A73F-CACECA8B9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Ciphers</a:t>
            </a:r>
          </a:p>
        </p:txBody>
      </p:sp>
    </p:spTree>
    <p:extLst>
      <p:ext uri="{BB962C8B-B14F-4D97-AF65-F5344CB8AC3E}">
        <p14:creationId xmlns:p14="http://schemas.microsoft.com/office/powerpoint/2010/main" val="1773573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Cryptography: “Hidden writing”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 and practice of building security protocols that resist adversarial behavior</a:t>
            </a:r>
          </a:p>
          <a:p>
            <a:r>
              <a:rPr lang="en-US" dirty="0"/>
              <a:t>Blend of mathematics, engineering,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28666216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EBBDA48-26C9-D941-9E50-EACE0A1D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F5E9EF7A-4969-444B-8EEB-032768E8F059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6A8BF13-2FC5-8944-BFC2-87AA3D33F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Ciphers</a:t>
            </a:r>
          </a:p>
        </p:txBody>
      </p:sp>
    </p:spTree>
    <p:extLst>
      <p:ext uri="{BB962C8B-B14F-4D97-AF65-F5344CB8AC3E}">
        <p14:creationId xmlns:p14="http://schemas.microsoft.com/office/powerpoint/2010/main" val="23747777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B06D7-F81F-CF43-BA0C-4093A141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21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E7DBB0-23E0-1B49-8844-46736C2AD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Target key recovery security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2987BF-326D-6E4D-92D3-E65C6111F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3370024"/>
            <a:ext cx="6504748" cy="5923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5B34A0C-1263-8541-ABBA-623F141EE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400" y="1828800"/>
            <a:ext cx="35306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100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08407-D0A8-7241-909A-93D2486B4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44DBF-D985-4848-83C2-C6D9FBF16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A49A-304C-4848-9559-9AE62EDF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3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08407-D0A8-7241-909A-93D2486B4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44DBF-D985-4848-83C2-C6D9FBF16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A49A-304C-4848-9559-9AE62EDF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799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D217C-B715-B84E-8886-18CFA2445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recovery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94FDA5-8E9C-0245-AF20-0EB448FE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798919-2F67-5841-994B-31DE5300E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313511"/>
            <a:ext cx="4572000" cy="53920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3572C6-1EC2-0448-97FB-DE133D65C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3450" y="2895600"/>
            <a:ext cx="4508500" cy="44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24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A72E2-54BA-3142-86E8-E3439A613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30CDD-23BC-E94C-9DF8-2276F4F58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3A2F09-7CA5-2E48-BD8D-0F8D173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870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A72E2-54BA-3142-86E8-E3439A613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30CDD-23BC-E94C-9DF8-2276F4F58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3A2F09-7CA5-2E48-BD8D-0F8D173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5270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06510-3525-4448-B87C-56655F847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Comparing security definitions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1EB29-81CD-1E4A-BE11-CF123E63C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CDAEEB-0ADA-3949-A726-908F56EF905B}"/>
              </a:ext>
            </a:extLst>
          </p:cNvPr>
          <p:cNvSpPr txBox="1"/>
          <p:nvPr/>
        </p:nvSpPr>
        <p:spPr>
          <a:xfrm>
            <a:off x="609600" y="1600200"/>
            <a:ext cx="883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formally compare security definitions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CE9E47-7C23-0D44-B989-6FB841BAC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5467" y="3124200"/>
            <a:ext cx="3327400" cy="368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A1F777-E8E0-5540-B0F0-9781A6D42924}"/>
              </a:ext>
            </a:extLst>
          </p:cNvPr>
          <p:cNvSpPr txBox="1"/>
          <p:nvPr/>
        </p:nvSpPr>
        <p:spPr>
          <a:xfrm>
            <a:off x="5731933" y="2362200"/>
            <a:ext cx="584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show a </a:t>
            </a:r>
            <a:r>
              <a:rPr lang="en-US" sz="2400" b="1" i="1" dirty="0"/>
              <a:t>counter-example</a:t>
            </a:r>
            <a:r>
              <a:rPr lang="en-US" sz="24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Scheme such that show that no (reasonable) DEF1-adversary gets good advantage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give DEF2-adversary that gets good DEF2 advantage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1710F7-9F57-E344-9A89-3C4688CBF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5412770"/>
            <a:ext cx="3327400" cy="3683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445643-5C40-4C43-9988-310015C434F7}"/>
              </a:ext>
            </a:extLst>
          </p:cNvPr>
          <p:cNvSpPr txBox="1"/>
          <p:nvPr/>
        </p:nvSpPr>
        <p:spPr>
          <a:xfrm>
            <a:off x="5740400" y="4907340"/>
            <a:ext cx="584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show a </a:t>
            </a:r>
            <a:r>
              <a:rPr lang="en-US" sz="2400" b="1" i="1" dirty="0"/>
              <a:t>reduction</a:t>
            </a:r>
            <a:r>
              <a:rPr lang="en-US" sz="24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Convert DEF2-adversary A into DEF1-adversary B </a:t>
            </a:r>
            <a:r>
              <a:rPr lang="en-US" sz="2400" dirty="0" err="1"/>
              <a:t>s.t.</a:t>
            </a:r>
            <a:r>
              <a:rPr lang="en-US" sz="2400" dirty="0"/>
              <a:t> B’s DEF1 advantage upper bounds A’s DEF2 advantage</a:t>
            </a:r>
          </a:p>
        </p:txBody>
      </p:sp>
    </p:spTree>
    <p:extLst>
      <p:ext uri="{BB962C8B-B14F-4D97-AF65-F5344CB8AC3E}">
        <p14:creationId xmlns:p14="http://schemas.microsoft.com/office/powerpoint/2010/main" val="3886341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38F4A-3ACD-6649-B39C-BB64495D5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178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C2970-42BD-284D-893E-E2D84A36B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97F418-891A-8747-95D4-EA8EB16B8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914400"/>
            <a:ext cx="3530600" cy="4076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07FD61-3827-E34F-8F94-3FA0EC490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914400"/>
            <a:ext cx="4572000" cy="539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77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Crypto is foundational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Failures highlight dependency on good crypto:</a:t>
            </a:r>
          </a:p>
          <a:p>
            <a:r>
              <a:rPr lang="en-US" dirty="0"/>
              <a:t>WWII</a:t>
            </a:r>
          </a:p>
          <a:p>
            <a:r>
              <a:rPr lang="en-US" dirty="0"/>
              <a:t>Government sabotage</a:t>
            </a:r>
          </a:p>
          <a:p>
            <a:r>
              <a:rPr lang="en-US" dirty="0" err="1"/>
              <a:t>Playstation</a:t>
            </a:r>
            <a:r>
              <a:rPr lang="en-US" dirty="0"/>
              <a:t> 3 crack</a:t>
            </a:r>
          </a:p>
          <a:p>
            <a:r>
              <a:rPr lang="en-US" dirty="0"/>
              <a:t>Wireless keys for cars (Tesla)</a:t>
            </a:r>
          </a:p>
          <a:p>
            <a:r>
              <a:rPr lang="en-US" dirty="0"/>
              <a:t>Password cracking</a:t>
            </a:r>
          </a:p>
          <a:p>
            <a:r>
              <a:rPr lang="en-US" dirty="0"/>
              <a:t>WEP attacks</a:t>
            </a:r>
          </a:p>
          <a:p>
            <a:r>
              <a:rPr lang="en-US" dirty="0"/>
              <a:t>Many TLS vulnerabilities</a:t>
            </a:r>
          </a:p>
          <a:p>
            <a:r>
              <a:rPr lang="en-US" dirty="0" err="1"/>
              <a:t>Stuxnet</a:t>
            </a:r>
            <a:r>
              <a:rPr lang="en-US" dirty="0"/>
              <a:t> malware attack </a:t>
            </a:r>
          </a:p>
          <a:p>
            <a:pPr marL="0" indent="0">
              <a:buNone/>
            </a:pPr>
            <a:r>
              <a:rPr lang="en-US" dirty="0"/>
              <a:t>     on Iranian nuclear program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3124200"/>
            <a:ext cx="5946213" cy="3184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108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3A2F09-7CA5-2E48-BD8D-0F8D173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AD866-E77E-3948-9432-CE247A3DC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414" y="762000"/>
            <a:ext cx="9413309" cy="76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21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A884F-0A30-7F45-8360-6DDA6A12D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recovery doesn’t imply message privacy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55DA4-CE45-EB40-959E-6FF30035C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Say we have cipher that meets KR definition. Does this seem to imply message privacy?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86FAB1-5326-304C-8C5B-AFB3AF45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562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B06D7-F81F-CF43-BA0C-4093A141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32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E7DBB0-23E0-1B49-8844-46736C2AD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Towards message privacy definitions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6A348F-27F1-124C-9816-3C2C1218E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663700"/>
            <a:ext cx="3530600" cy="4597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BA502F-A13B-ED4B-AAE0-338E70BDF7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3048790"/>
            <a:ext cx="6582833" cy="45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348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1268E-74C8-4B44-9B6D-FD1CF75E6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OTP </a:t>
            </a:r>
            <a:r>
              <a:rPr lang="en-US" b="1" dirty="0" err="1"/>
              <a:t>otIND</a:t>
            </a:r>
            <a:r>
              <a:rPr lang="en-US" b="1" dirty="0"/>
              <a:t>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9F114-A5A4-8443-AA19-5A9045772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A8BCA8-8862-E94E-B747-B2C4430D6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72221"/>
            <a:ext cx="9525000" cy="76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478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68BDC-9817-8844-AE4E-B780E4C7C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4EC28-F296-BC4E-BDC9-6D8954D7F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058811-BF16-C54A-9A71-80203276E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048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Shannon’s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852486-948F-1F44-9CCC-00BDE02BB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821835"/>
            <a:ext cx="10324543" cy="130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5323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Computational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Big paradigm shift is to focus on computationally bound adversaries</a:t>
            </a:r>
          </a:p>
          <a:p>
            <a:endParaRPr lang="en-US" dirty="0"/>
          </a:p>
          <a:p>
            <a:r>
              <a:rPr lang="en-US" dirty="0"/>
              <a:t>Which adversaries that we’ve seen so far are computationally efficient?</a:t>
            </a:r>
          </a:p>
          <a:p>
            <a:endParaRPr lang="en-US" dirty="0"/>
          </a:p>
          <a:p>
            <a:r>
              <a:rPr lang="en-US" dirty="0"/>
              <a:t>How do we measure computational costs?</a:t>
            </a:r>
          </a:p>
          <a:p>
            <a:pPr lvl="1"/>
            <a:r>
              <a:rPr lang="en-US" dirty="0"/>
              <a:t>Simple solution: assume abstract unit costs of (most) operations</a:t>
            </a:r>
          </a:p>
          <a:p>
            <a:pPr lvl="1"/>
            <a:r>
              <a:rPr lang="en-US" dirty="0"/>
              <a:t>Course-grained but useful</a:t>
            </a:r>
          </a:p>
        </p:txBody>
      </p:sp>
    </p:spTree>
    <p:extLst>
      <p:ext uri="{BB962C8B-B14F-4D97-AF65-F5344CB8AC3E}">
        <p14:creationId xmlns:p14="http://schemas.microsoft.com/office/powerpoint/2010/main" val="6024099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Even for simple primitives, security models have many subtleties</a:t>
            </a:r>
          </a:p>
          <a:p>
            <a:pPr lvl="1"/>
            <a:r>
              <a:rPr lang="en-US" dirty="0"/>
              <a:t>Multiple versions of KR</a:t>
            </a:r>
          </a:p>
          <a:p>
            <a:pPr lvl="1"/>
            <a:r>
              <a:rPr lang="en-US" dirty="0"/>
              <a:t>Easy to end up with mathematically fine, but security-wise uninteresting definitions</a:t>
            </a:r>
          </a:p>
          <a:p>
            <a:r>
              <a:rPr lang="en-US" dirty="0"/>
              <a:t>Can formally compare definitions</a:t>
            </a:r>
          </a:p>
          <a:p>
            <a:r>
              <a:rPr lang="en-US" dirty="0"/>
              <a:t>Can informally explore definitions</a:t>
            </a:r>
          </a:p>
          <a:p>
            <a:pPr lvl="1"/>
            <a:r>
              <a:rPr lang="en-US" dirty="0"/>
              <a:t>Build scheme that formally meets goal, but normatively insecure</a:t>
            </a:r>
          </a:p>
        </p:txBody>
      </p:sp>
    </p:spTree>
    <p:extLst>
      <p:ext uri="{BB962C8B-B14F-4D97-AF65-F5344CB8AC3E}">
        <p14:creationId xmlns:p14="http://schemas.microsoft.com/office/powerpoint/2010/main" val="36312348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Logistics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3"/>
              </a:rPr>
              <a:t>https://github.com/cornelltech/CS6831-Spring2019</a:t>
            </a:r>
            <a:endParaRPr lang="en-US" dirty="0"/>
          </a:p>
          <a:p>
            <a:r>
              <a:rPr lang="en-US" dirty="0"/>
              <a:t>Grading:</a:t>
            </a:r>
          </a:p>
          <a:p>
            <a:pPr lvl="1"/>
            <a:r>
              <a:rPr lang="en-US" dirty="0"/>
              <a:t>Participation (20%)</a:t>
            </a:r>
          </a:p>
          <a:p>
            <a:pPr lvl="1"/>
            <a:r>
              <a:rPr lang="en-US" dirty="0"/>
              <a:t>Scribe notes (40%)</a:t>
            </a:r>
          </a:p>
          <a:p>
            <a:pPr lvl="1"/>
            <a:r>
              <a:rPr lang="en-US" dirty="0"/>
              <a:t>Project (40%)</a:t>
            </a:r>
          </a:p>
          <a:p>
            <a:r>
              <a:rPr lang="en-US" dirty="0"/>
              <a:t>Class will involve some paper-reading, and you will get out of it what you put into it in terms of content</a:t>
            </a:r>
          </a:p>
          <a:p>
            <a:r>
              <a:rPr lang="en-US" dirty="0"/>
              <a:t>I will set scribing schedule and milestones for project shortly, announce end of the week</a:t>
            </a:r>
          </a:p>
          <a:p>
            <a:pPr lvl="1"/>
            <a:r>
              <a:rPr lang="en-US" dirty="0"/>
              <a:t>Please let me know if you (not) enrolling ASAP</a:t>
            </a:r>
          </a:p>
        </p:txBody>
      </p:sp>
    </p:spTree>
    <p:extLst>
      <p:ext uri="{BB962C8B-B14F-4D97-AF65-F5344CB8AC3E}">
        <p14:creationId xmlns:p14="http://schemas.microsoft.com/office/powerpoint/2010/main" val="20609565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9325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16834" y="344269"/>
            <a:ext cx="23583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/>
              <a:t>This class</a:t>
            </a:r>
            <a:endParaRPr lang="en-US" sz="4400" b="1" dirty="0">
              <a:solidFill>
                <a:srgbClr val="FF0000"/>
              </a:solidFill>
            </a:endParaRPr>
          </a:p>
        </p:txBody>
      </p:sp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D8DABCA5-95C8-6A49-A88C-285A3D54E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800" y="1447800"/>
            <a:ext cx="8686800" cy="4525963"/>
          </a:xfrm>
        </p:spPr>
        <p:txBody>
          <a:bodyPr/>
          <a:lstStyle/>
          <a:p>
            <a:r>
              <a:rPr lang="en-US" dirty="0"/>
              <a:t>It is really, really, really hard to get crypto right</a:t>
            </a:r>
          </a:p>
          <a:p>
            <a:pPr lvl="1"/>
            <a:endParaRPr lang="en-US" dirty="0"/>
          </a:p>
          <a:p>
            <a:r>
              <a:rPr lang="en-US" dirty="0"/>
              <a:t>Need principled approaches to help us </a:t>
            </a:r>
          </a:p>
          <a:p>
            <a:pPr marL="0" indent="0">
              <a:buNone/>
            </a:pPr>
            <a:r>
              <a:rPr lang="en-US" b="1" i="1" dirty="0"/>
              <a:t>				design secure cryptography</a:t>
            </a:r>
          </a:p>
          <a:p>
            <a:endParaRPr lang="en-US" b="1" i="1" dirty="0"/>
          </a:p>
          <a:p>
            <a:r>
              <a:rPr lang="en-US" dirty="0"/>
              <a:t>Approaches themselves are fascinating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9954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70320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48FB9E-7D55-2741-BDA6-D3D2FB03A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41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C94CF6-9267-F640-A74A-69462B310D62}"/>
              </a:ext>
            </a:extLst>
          </p:cNvPr>
          <p:cNvSpPr/>
          <p:nvPr/>
        </p:nvSpPr>
        <p:spPr>
          <a:xfrm>
            <a:off x="3657600" y="1676400"/>
            <a:ext cx="4800600" cy="2209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855025D-EA52-1B4F-9AB7-E26C26516747}"/>
              </a:ext>
            </a:extLst>
          </p:cNvPr>
          <p:cNvSpPr/>
          <p:nvPr/>
        </p:nvSpPr>
        <p:spPr>
          <a:xfrm>
            <a:off x="4343400" y="25908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26C985-E0FB-3C44-BA46-FD075C4EA313}"/>
              </a:ext>
            </a:extLst>
          </p:cNvPr>
          <p:cNvSpPr/>
          <p:nvPr/>
        </p:nvSpPr>
        <p:spPr>
          <a:xfrm>
            <a:off x="4495800" y="31242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C87B37C-F47F-1E46-A9A9-C83B5814AB9D}"/>
              </a:ext>
            </a:extLst>
          </p:cNvPr>
          <p:cNvSpPr/>
          <p:nvPr/>
        </p:nvSpPr>
        <p:spPr>
          <a:xfrm>
            <a:off x="4724400" y="29718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51B3DCF-5B33-3942-8EBC-DF1B47044084}"/>
              </a:ext>
            </a:extLst>
          </p:cNvPr>
          <p:cNvSpPr/>
          <p:nvPr/>
        </p:nvSpPr>
        <p:spPr>
          <a:xfrm>
            <a:off x="5245100" y="22860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7F2DE66-4A6E-3248-B5E0-81B9F33AC16D}"/>
              </a:ext>
            </a:extLst>
          </p:cNvPr>
          <p:cNvSpPr/>
          <p:nvPr/>
        </p:nvSpPr>
        <p:spPr>
          <a:xfrm>
            <a:off x="5998042" y="3184452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C047C22-20C5-8D47-97F0-ECEBB9EF5350}"/>
              </a:ext>
            </a:extLst>
          </p:cNvPr>
          <p:cNvSpPr/>
          <p:nvPr/>
        </p:nvSpPr>
        <p:spPr>
          <a:xfrm>
            <a:off x="5621867" y="2362200"/>
            <a:ext cx="931333" cy="1303867"/>
          </a:xfrm>
          <a:prstGeom prst="ellipse">
            <a:avLst/>
          </a:prstGeom>
          <a:solidFill>
            <a:schemeClr val="accent1">
              <a:alpha val="45000"/>
            </a:schemeClr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95E1B52-DEF3-CE44-B997-275E248F4260}"/>
              </a:ext>
            </a:extLst>
          </p:cNvPr>
          <p:cNvSpPr/>
          <p:nvPr/>
        </p:nvSpPr>
        <p:spPr>
          <a:xfrm>
            <a:off x="4859866" y="1803399"/>
            <a:ext cx="1354667" cy="1092202"/>
          </a:xfrm>
          <a:prstGeom prst="ellipse">
            <a:avLst/>
          </a:prstGeom>
          <a:solidFill>
            <a:srgbClr val="00B050">
              <a:alpha val="45000"/>
            </a:srgbClr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752EC5B-02CC-B14F-BBE7-9B66AED484D0}"/>
              </a:ext>
            </a:extLst>
          </p:cNvPr>
          <p:cNvSpPr/>
          <p:nvPr/>
        </p:nvSpPr>
        <p:spPr>
          <a:xfrm>
            <a:off x="5791200" y="25908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CB4B625-386F-AA48-A056-0674A284CB8C}"/>
              </a:ext>
            </a:extLst>
          </p:cNvPr>
          <p:cNvSpPr/>
          <p:nvPr/>
        </p:nvSpPr>
        <p:spPr>
          <a:xfrm>
            <a:off x="7315200" y="3336852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A42AF77-A1DC-0840-B7C3-58C1D12102B5}"/>
              </a:ext>
            </a:extLst>
          </p:cNvPr>
          <p:cNvSpPr/>
          <p:nvPr/>
        </p:nvSpPr>
        <p:spPr>
          <a:xfrm>
            <a:off x="7467600" y="24384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0C0A447-9F31-CE4D-8825-2CCD339AF6CD}"/>
              </a:ext>
            </a:extLst>
          </p:cNvPr>
          <p:cNvSpPr/>
          <p:nvPr/>
        </p:nvSpPr>
        <p:spPr>
          <a:xfrm>
            <a:off x="7010400" y="28194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D520A55-03BD-9140-B558-C7BA9B5C2E36}"/>
              </a:ext>
            </a:extLst>
          </p:cNvPr>
          <p:cNvSpPr/>
          <p:nvPr/>
        </p:nvSpPr>
        <p:spPr>
          <a:xfrm>
            <a:off x="7543800" y="26670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BF66698-3126-A44D-B01A-65B683BF7F9E}"/>
              </a:ext>
            </a:extLst>
          </p:cNvPr>
          <p:cNvSpPr/>
          <p:nvPr/>
        </p:nvSpPr>
        <p:spPr>
          <a:xfrm>
            <a:off x="7696200" y="25146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59EE659-93BE-9546-AF94-42FE5CA4844F}"/>
              </a:ext>
            </a:extLst>
          </p:cNvPr>
          <p:cNvSpPr/>
          <p:nvPr/>
        </p:nvSpPr>
        <p:spPr>
          <a:xfrm>
            <a:off x="7620000" y="2286000"/>
            <a:ext cx="76200" cy="76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75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6E60C82-49B5-EC4E-BEF8-D1EE0FCFB4CE}"/>
              </a:ext>
            </a:extLst>
          </p:cNvPr>
          <p:cNvSpPr txBox="1"/>
          <p:nvPr/>
        </p:nvSpPr>
        <p:spPr>
          <a:xfrm>
            <a:off x="4426575" y="329625"/>
            <a:ext cx="33388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A bit of history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40C0AE-BB98-654F-A8A3-94656D154DC4}"/>
              </a:ext>
            </a:extLst>
          </p:cNvPr>
          <p:cNvSpPr txBox="1"/>
          <p:nvPr/>
        </p:nvSpPr>
        <p:spPr>
          <a:xfrm>
            <a:off x="990600" y="1447800"/>
            <a:ext cx="34023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Classical cryptography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7174BC-CFEF-534C-BF49-B6D2FEAA2BD9}"/>
              </a:ext>
            </a:extLst>
          </p:cNvPr>
          <p:cNvSpPr txBox="1"/>
          <p:nvPr/>
        </p:nvSpPr>
        <p:spPr>
          <a:xfrm>
            <a:off x="990600" y="2276887"/>
            <a:ext cx="9054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1940’s</a:t>
            </a:r>
            <a:r>
              <a:rPr lang="en-US" sz="2800" dirty="0"/>
              <a:t> Shannon “Communication Theory of Secrecy Systems”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24C032-0DA7-F741-B02C-3ED6474F9800}"/>
              </a:ext>
            </a:extLst>
          </p:cNvPr>
          <p:cNvSpPr txBox="1"/>
          <p:nvPr/>
        </p:nvSpPr>
        <p:spPr>
          <a:xfrm>
            <a:off x="990600" y="3105974"/>
            <a:ext cx="990585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1970’s</a:t>
            </a:r>
            <a:r>
              <a:rPr lang="en-US" sz="2800" dirty="0"/>
              <a:t>  digital asymmetric cryptography &amp; symmetric cryptography</a:t>
            </a:r>
          </a:p>
          <a:p>
            <a:r>
              <a:rPr lang="en-US" sz="2800" dirty="0"/>
              <a:t>		(Diffie-Hellman, RSA, DES)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01CC9E-7109-D144-AEEB-790FF55D5020}"/>
              </a:ext>
            </a:extLst>
          </p:cNvPr>
          <p:cNvSpPr txBox="1"/>
          <p:nvPr/>
        </p:nvSpPr>
        <p:spPr>
          <a:xfrm>
            <a:off x="990600" y="4365949"/>
            <a:ext cx="105224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92D050"/>
                </a:solidFill>
              </a:rPr>
              <a:t>1980’s</a:t>
            </a:r>
            <a:r>
              <a:rPr lang="en-US" sz="2800" dirty="0"/>
              <a:t>  computational complexity security analyses (</a:t>
            </a:r>
            <a:r>
              <a:rPr lang="en-US" sz="2800" dirty="0" err="1"/>
              <a:t>Micali-Goldwasser</a:t>
            </a:r>
            <a:r>
              <a:rPr lang="en-US" sz="2800" dirty="0"/>
              <a:t>)</a:t>
            </a:r>
          </a:p>
          <a:p>
            <a:r>
              <a:rPr lang="en-US" sz="2800" dirty="0"/>
              <a:t>              symbolic analyses approaches (</a:t>
            </a:r>
            <a:r>
              <a:rPr lang="en-US" sz="2800" dirty="0" err="1"/>
              <a:t>Dolev</a:t>
            </a:r>
            <a:r>
              <a:rPr lang="en-US" sz="2800" dirty="0"/>
              <a:t>-Yao)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1C8572-C737-3D43-9587-33770DA5BF4B}"/>
              </a:ext>
            </a:extLst>
          </p:cNvPr>
          <p:cNvSpPr txBox="1"/>
          <p:nvPr/>
        </p:nvSpPr>
        <p:spPr>
          <a:xfrm>
            <a:off x="990600" y="5625924"/>
            <a:ext cx="78901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1990’s</a:t>
            </a:r>
            <a:r>
              <a:rPr lang="en-US" sz="2800" dirty="0"/>
              <a:t>  concrete security analyses  (</a:t>
            </a:r>
            <a:r>
              <a:rPr lang="en-US" sz="2800" dirty="0" err="1"/>
              <a:t>Bellare-Rogaway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65296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6E60C82-49B5-EC4E-BEF8-D1EE0FCFB4CE}"/>
              </a:ext>
            </a:extLst>
          </p:cNvPr>
          <p:cNvSpPr txBox="1"/>
          <p:nvPr/>
        </p:nvSpPr>
        <p:spPr>
          <a:xfrm>
            <a:off x="2806702" y="329625"/>
            <a:ext cx="65785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Gaining confidence in security</a:t>
            </a:r>
          </a:p>
        </p:txBody>
      </p:sp>
    </p:spTree>
    <p:extLst>
      <p:ext uri="{BB962C8B-B14F-4D97-AF65-F5344CB8AC3E}">
        <p14:creationId xmlns:p14="http://schemas.microsoft.com/office/powerpoint/2010/main" val="3398372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6E60C82-49B5-EC4E-BEF8-D1EE0FCFB4CE}"/>
              </a:ext>
            </a:extLst>
          </p:cNvPr>
          <p:cNvSpPr txBox="1"/>
          <p:nvPr/>
        </p:nvSpPr>
        <p:spPr>
          <a:xfrm>
            <a:off x="2806721" y="329625"/>
            <a:ext cx="65785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/>
              <a:t>Gaining confidence </a:t>
            </a:r>
            <a:r>
              <a:rPr lang="en-US" sz="4000" b="1"/>
              <a:t>in security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476495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01493" y="147935"/>
            <a:ext cx="4954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How TLS works (high level view)</a:t>
            </a:r>
            <a:endParaRPr lang="en-US" sz="2800" b="1" dirty="0">
              <a:solidFill>
                <a:srgbClr val="FF0000"/>
              </a:solidFill>
            </a:endParaRPr>
          </a:p>
        </p:txBody>
      </p:sp>
      <p:pic>
        <p:nvPicPr>
          <p:cNvPr id="2050" name="Picture 2" descr="C:\Documents and Settings\rist\Local Settings\Temporary Internet Files\Content.IE5\QB8JK7EN\MCj04415380000[1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00200" y="914400"/>
            <a:ext cx="1207394" cy="1190624"/>
          </a:xfrm>
          <a:prstGeom prst="rect">
            <a:avLst/>
          </a:prstGeom>
          <a:noFill/>
        </p:spPr>
      </p:pic>
      <p:pic>
        <p:nvPicPr>
          <p:cNvPr id="2051" name="Picture 3" descr="C:\Documents and Settings\rist\Local Settings\Temporary Internet Files\Content.IE5\CNYX6FYV\MCj04352420000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59813" y="990601"/>
            <a:ext cx="779079" cy="1541463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7045412" y="609600"/>
            <a:ext cx="2098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</a:t>
            </a:r>
            <a:r>
              <a:rPr lang="en-US">
                <a:solidFill>
                  <a:srgbClr val="FF0000"/>
                </a:solidFill>
              </a:rPr>
              <a:t>s</a:t>
            </a:r>
            <a:r>
              <a:rPr lang="en-US"/>
              <a:t>://amazon.com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2819400" y="1447800"/>
            <a:ext cx="4800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rot="10800000" flipV="1">
            <a:off x="2819400" y="1600200"/>
            <a:ext cx="4800600" cy="317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819400" y="1752600"/>
            <a:ext cx="4800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10800000" flipV="1">
            <a:off x="2819400" y="1905000"/>
            <a:ext cx="4800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57400" y="1981201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K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224446" y="2133601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K</a:t>
            </a:r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2895600" y="2286000"/>
            <a:ext cx="4724400" cy="1325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171308" y="1066801"/>
            <a:ext cx="14966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Step 1: </a:t>
            </a:r>
          </a:p>
          <a:p>
            <a:r>
              <a:rPr lang="en-US"/>
              <a:t>Key exchange</a:t>
            </a:r>
          </a:p>
          <a:p>
            <a:r>
              <a:rPr lang="en-US"/>
              <a:t>protocol to</a:t>
            </a:r>
          </a:p>
          <a:p>
            <a:r>
              <a:rPr lang="en-US"/>
              <a:t>share secret </a:t>
            </a:r>
            <a:r>
              <a:rPr lang="en-US">
                <a:solidFill>
                  <a:srgbClr val="FF0000"/>
                </a:solidFill>
              </a:rPr>
              <a:t>K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171308" y="2590801"/>
            <a:ext cx="14380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Step 2:</a:t>
            </a:r>
          </a:p>
          <a:p>
            <a:r>
              <a:rPr lang="en-US"/>
              <a:t>Send data via</a:t>
            </a:r>
          </a:p>
          <a:p>
            <a:r>
              <a:rPr lang="en-US"/>
              <a:t>secure </a:t>
            </a:r>
          </a:p>
          <a:p>
            <a:r>
              <a:rPr lang="en-US"/>
              <a:t>channel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981200" y="3352801"/>
            <a:ext cx="84582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Goals of handshake (key exchange protocol):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Negotiate version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Negotiate parameters (crypto to use)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Authenticate server (Is server actually </a:t>
            </a:r>
            <a:r>
              <a:rPr lang="en-US" sz="2400" dirty="0" err="1"/>
              <a:t>Amazon.com</a:t>
            </a:r>
            <a:r>
              <a:rPr lang="en-US" sz="2400" dirty="0"/>
              <a:t>?)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Digital signatures and certificates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Establish shared secret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Asymmetric encryption primitives</a:t>
            </a:r>
          </a:p>
        </p:txBody>
      </p:sp>
    </p:spTree>
    <p:extLst>
      <p:ext uri="{BB962C8B-B14F-4D97-AF65-F5344CB8AC3E}">
        <p14:creationId xmlns:p14="http://schemas.microsoft.com/office/powerpoint/2010/main" val="364435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6" grpId="0"/>
      <p:bldP spid="29" grpId="0"/>
      <p:bldP spid="32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Documents and Settings\rist\Local Settings\Temporary Internet Files\Content.IE5\QB8JK7EN\MCj04415380000[1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00200" y="914400"/>
            <a:ext cx="1207394" cy="1190624"/>
          </a:xfrm>
          <a:prstGeom prst="rect">
            <a:avLst/>
          </a:prstGeom>
          <a:noFill/>
        </p:spPr>
      </p:pic>
      <p:pic>
        <p:nvPicPr>
          <p:cNvPr id="2051" name="Picture 3" descr="C:\Documents and Settings\rist\Local Settings\Temporary Internet Files\Content.IE5\CNYX6FYV\MCj04352420000[1]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59813" y="990601"/>
            <a:ext cx="779079" cy="1541463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7045412" y="609600"/>
            <a:ext cx="2098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</a:t>
            </a:r>
            <a:r>
              <a:rPr lang="en-US">
                <a:solidFill>
                  <a:srgbClr val="FF0000"/>
                </a:solidFill>
              </a:rPr>
              <a:t>s</a:t>
            </a:r>
            <a:r>
              <a:rPr lang="en-US"/>
              <a:t>://amazon.com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2819400" y="1447800"/>
            <a:ext cx="4800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rot="10800000" flipV="1">
            <a:off x="2819400" y="1600200"/>
            <a:ext cx="4800600" cy="317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819400" y="1752600"/>
            <a:ext cx="4800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10800000" flipV="1">
            <a:off x="2819400" y="1905000"/>
            <a:ext cx="4800600" cy="1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57400" y="1981201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K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224446" y="2133601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K</a:t>
            </a:r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2895600" y="2286000"/>
            <a:ext cx="4724400" cy="1325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9171308" y="1066801"/>
            <a:ext cx="14966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Step 1: </a:t>
            </a:r>
          </a:p>
          <a:p>
            <a:r>
              <a:rPr lang="en-US"/>
              <a:t>Key exchange</a:t>
            </a:r>
          </a:p>
          <a:p>
            <a:r>
              <a:rPr lang="en-US"/>
              <a:t>protocol to</a:t>
            </a:r>
          </a:p>
          <a:p>
            <a:r>
              <a:rPr lang="en-US"/>
              <a:t>share secret </a:t>
            </a:r>
            <a:r>
              <a:rPr lang="en-US">
                <a:solidFill>
                  <a:srgbClr val="FF0000"/>
                </a:solidFill>
              </a:rPr>
              <a:t>K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171308" y="2590801"/>
            <a:ext cx="14380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Step 2:</a:t>
            </a:r>
          </a:p>
          <a:p>
            <a:r>
              <a:rPr lang="en-US"/>
              <a:t>Send data via</a:t>
            </a:r>
          </a:p>
          <a:p>
            <a:r>
              <a:rPr lang="en-US"/>
              <a:t>secure </a:t>
            </a:r>
          </a:p>
          <a:p>
            <a:r>
              <a:rPr lang="en-US"/>
              <a:t>channel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981200" y="3505200"/>
            <a:ext cx="85344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Goals of secure channel (record layer protocol):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Confidentiality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Only sender/recipient can learn information about plaintext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/>
              <a:t>Authenticity / integrity</a:t>
            </a:r>
          </a:p>
          <a:p>
            <a:pPr marL="914400" lvl="1" indent="-457200">
              <a:buFont typeface="Arial"/>
              <a:buChar char="•"/>
            </a:pPr>
            <a:r>
              <a:rPr lang="en-US" sz="2400" dirty="0"/>
              <a:t>Only sender/recipient can generate valid </a:t>
            </a:r>
            <a:r>
              <a:rPr lang="en-US" sz="2400" dirty="0" err="1"/>
              <a:t>ciphertext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3601493" y="147935"/>
            <a:ext cx="4954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How TLS works </a:t>
            </a:r>
            <a:r>
              <a:rPr lang="en-US" sz="2800" b="1" dirty="0"/>
              <a:t>(high level view)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899123"/>
      </p:ext>
    </p:extLst>
  </p:cSld>
  <p:clrMapOvr>
    <a:masterClrMapping/>
  </p:clrMapOvr>
</p:sld>
</file>

<file path=ppt/theme/theme1.xml><?xml version="1.0" encoding="utf-8"?>
<a:theme xmlns:a="http://schemas.openxmlformats.org/drawingml/2006/main" name="My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yTheme" id="{AE1AFC4C-FC8B-634E-BAE1-54059BDD1C61}" vid="{554E4260-9945-A346-838D-2613260C1D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MyTheme</Template>
  <TotalTime>37847</TotalTime>
  <Words>1290</Words>
  <Application>Microsoft Macintosh PowerPoint</Application>
  <PresentationFormat>Widescreen</PresentationFormat>
  <Paragraphs>311</Paragraphs>
  <Slides>41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4" baseType="lpstr">
      <vt:lpstr>Arial</vt:lpstr>
      <vt:lpstr>Calibri</vt:lpstr>
      <vt:lpstr>MyTheme</vt:lpstr>
      <vt:lpstr>CS 6831: Designing Secure Cryptography</vt:lpstr>
      <vt:lpstr>Cryptography: “Hidden writing”</vt:lpstr>
      <vt:lpstr>Crypto is foundational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Crypto primitives used in TLS</vt:lpstr>
      <vt:lpstr>% of Firefox pageloads using HTTPS </vt:lpstr>
      <vt:lpstr>A brief history of TLS</vt:lpstr>
      <vt:lpstr>TLS 1.3</vt:lpstr>
      <vt:lpstr>TLS 1.3</vt:lpstr>
      <vt:lpstr>Process for TLS 1.3</vt:lpstr>
      <vt:lpstr>Rough game plan</vt:lpstr>
      <vt:lpstr>High level views of building  symmetric encryption</vt:lpstr>
      <vt:lpstr>Symmetric encryption</vt:lpstr>
      <vt:lpstr>Ciphers</vt:lpstr>
      <vt:lpstr>Ciphers</vt:lpstr>
      <vt:lpstr>Target key recovery security</vt:lpstr>
      <vt:lpstr>PowerPoint Presentation</vt:lpstr>
      <vt:lpstr>PowerPoint Presentation</vt:lpstr>
      <vt:lpstr>Key recovery security</vt:lpstr>
      <vt:lpstr>PowerPoint Presentation</vt:lpstr>
      <vt:lpstr>PowerPoint Presentation</vt:lpstr>
      <vt:lpstr>Comparing security definitions</vt:lpstr>
      <vt:lpstr>PowerPoint Presentation</vt:lpstr>
      <vt:lpstr>PowerPoint Presentation</vt:lpstr>
      <vt:lpstr>PowerPoint Presentation</vt:lpstr>
      <vt:lpstr>Key recovery doesn’t imply message privacy</vt:lpstr>
      <vt:lpstr>Towards message privacy definitions</vt:lpstr>
      <vt:lpstr>OTP otIND security</vt:lpstr>
      <vt:lpstr>PowerPoint Presentation</vt:lpstr>
      <vt:lpstr>Shannon’s theorem</vt:lpstr>
      <vt:lpstr>Computational security</vt:lpstr>
      <vt:lpstr>Summary</vt:lpstr>
      <vt:lpstr>Logistics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Privacy and Safety in Intimate Partner Violence</dc:title>
  <dc:creator>Thomas Ristenpart</dc:creator>
  <cp:lastModifiedBy>Thomas Ristenpart</cp:lastModifiedBy>
  <cp:revision>576</cp:revision>
  <cp:lastPrinted>2019-01-23T18:40:35Z</cp:lastPrinted>
  <dcterms:created xsi:type="dcterms:W3CDTF">2017-09-22T05:03:35Z</dcterms:created>
  <dcterms:modified xsi:type="dcterms:W3CDTF">2019-01-25T12:06:59Z</dcterms:modified>
</cp:coreProperties>
</file>

<file path=docProps/thumbnail.jpeg>
</file>